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7"/>
  </p:notesMasterIdLst>
  <p:sldIdLst>
    <p:sldId id="285" r:id="rId2"/>
    <p:sldId id="257" r:id="rId3"/>
    <p:sldId id="314" r:id="rId4"/>
    <p:sldId id="315" r:id="rId5"/>
    <p:sldId id="316" r:id="rId6"/>
    <p:sldId id="283" r:id="rId7"/>
    <p:sldId id="318" r:id="rId8"/>
    <p:sldId id="319" r:id="rId9"/>
    <p:sldId id="313" r:id="rId10"/>
    <p:sldId id="305" r:id="rId11"/>
    <p:sldId id="317" r:id="rId12"/>
    <p:sldId id="284" r:id="rId13"/>
    <p:sldId id="289" r:id="rId14"/>
    <p:sldId id="306" r:id="rId15"/>
    <p:sldId id="320" r:id="rId16"/>
    <p:sldId id="287" r:id="rId17"/>
    <p:sldId id="288" r:id="rId18"/>
    <p:sldId id="295" r:id="rId19"/>
    <p:sldId id="307" r:id="rId20"/>
    <p:sldId id="308" r:id="rId21"/>
    <p:sldId id="309" r:id="rId22"/>
    <p:sldId id="310" r:id="rId23"/>
    <p:sldId id="311" r:id="rId24"/>
    <p:sldId id="312" r:id="rId25"/>
    <p:sldId id="321" r:id="rId26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Стандартный раздел" id="{3FD5FC44-97BF-7545-AE6B-40AC274B958E}">
          <p14:sldIdLst>
            <p14:sldId id="285"/>
            <p14:sldId id="257"/>
            <p14:sldId id="314"/>
            <p14:sldId id="315"/>
            <p14:sldId id="316"/>
            <p14:sldId id="283"/>
            <p14:sldId id="318"/>
            <p14:sldId id="319"/>
            <p14:sldId id="313"/>
            <p14:sldId id="305"/>
            <p14:sldId id="317"/>
            <p14:sldId id="284"/>
            <p14:sldId id="289"/>
            <p14:sldId id="306"/>
            <p14:sldId id="320"/>
            <p14:sldId id="287"/>
            <p14:sldId id="288"/>
            <p14:sldId id="295"/>
            <p14:sldId id="307"/>
            <p14:sldId id="308"/>
            <p14:sldId id="309"/>
            <p14:sldId id="310"/>
            <p14:sldId id="311"/>
            <p14:sldId id="312"/>
            <p14:sldId id="32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33CC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7" autoAdjust="0"/>
    <p:restoredTop sz="78281" autoAdjust="0"/>
  </p:normalViewPr>
  <p:slideViewPr>
    <p:cSldViewPr snapToGrid="0" snapToObjects="1">
      <p:cViewPr varScale="1">
        <p:scale>
          <a:sx n="71" d="100"/>
          <a:sy n="71" d="100"/>
        </p:scale>
        <p:origin x="195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9D8A4-2DBD-5447-A64F-13C199B81681}" type="datetimeFigureOut">
              <a:rPr lang="ru-RU" smtClean="0"/>
              <a:pPr/>
              <a:t>19.07.2021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E3FD2E-4144-B64C-A888-1520B4D4B0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607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3FD2E-4144-B64C-A888-1520B4D4B05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703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3FD2E-4144-B64C-A888-1520B4D4B055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662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3FD2E-4144-B64C-A888-1520B4D4B05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703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3FD2E-4144-B64C-A888-1520B4D4B05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662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3FD2E-4144-B64C-A888-1520B4D4B05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662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3FD2E-4144-B64C-A888-1520B4D4B05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662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3FD2E-4144-B64C-A888-1520B4D4B05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212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3FD2E-4144-B64C-A888-1520B4D4B05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662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3FD2E-4144-B64C-A888-1520B4D4B055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08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3FD2E-4144-B64C-A888-1520B4D4B055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08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FF32B1A4-C367-A34B-A68B-3638BC1195B8}" type="datetimeFigureOut">
              <a:rPr lang="ru-RU" smtClean="0"/>
              <a:pPr/>
              <a:t>19.07.2021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5C409F93-ABB1-B142-BA7F-B0AA2A32F8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B1A4-C367-A34B-A68B-3638BC1195B8}" type="datetimeFigureOut">
              <a:rPr lang="ru-RU" smtClean="0"/>
              <a:pPr/>
              <a:t>19.07.2021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09F93-ABB1-B142-BA7F-B0AA2A32F8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B1A4-C367-A34B-A68B-3638BC1195B8}" type="datetimeFigureOut">
              <a:rPr lang="ru-RU" smtClean="0"/>
              <a:pPr/>
              <a:t>19.07.2021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09F93-ABB1-B142-BA7F-B0AA2A32F8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B1A4-C367-A34B-A68B-3638BC1195B8}" type="datetimeFigureOut">
              <a:rPr lang="ru-RU" smtClean="0"/>
              <a:pPr/>
              <a:t>19.07.2021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09F93-ABB1-B142-BA7F-B0AA2A32F8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FF32B1A4-C367-A34B-A68B-3638BC1195B8}" type="datetimeFigureOut">
              <a:rPr lang="ru-RU" smtClean="0"/>
              <a:pPr/>
              <a:t>19.07.2021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5C409F93-ABB1-B142-BA7F-B0AA2A32F8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B1A4-C367-A34B-A68B-3638BC1195B8}" type="datetimeFigureOut">
              <a:rPr lang="ru-RU" smtClean="0"/>
              <a:pPr/>
              <a:t>19.07.2021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09F93-ABB1-B142-BA7F-B0AA2A32F8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B1A4-C367-A34B-A68B-3638BC1195B8}" type="datetimeFigureOut">
              <a:rPr lang="ru-RU" smtClean="0"/>
              <a:pPr/>
              <a:t>19.07.2021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09F93-ABB1-B142-BA7F-B0AA2A32F8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B1A4-C367-A34B-A68B-3638BC1195B8}" type="datetimeFigureOut">
              <a:rPr lang="ru-RU" smtClean="0"/>
              <a:pPr/>
              <a:t>19.07.2021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09F93-ABB1-B142-BA7F-B0AA2A32F8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B1A4-C367-A34B-A68B-3638BC1195B8}" type="datetimeFigureOut">
              <a:rPr lang="ru-RU" smtClean="0"/>
              <a:pPr/>
              <a:t>19.07.2021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09F93-ABB1-B142-BA7F-B0AA2A32F8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B1A4-C367-A34B-A68B-3638BC1195B8}" type="datetimeFigureOut">
              <a:rPr lang="ru-RU" smtClean="0"/>
              <a:pPr/>
              <a:t>19.07.2021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09F93-ABB1-B142-BA7F-B0AA2A32F8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B1A4-C367-A34B-A68B-3638BC1195B8}" type="datetimeFigureOut">
              <a:rPr lang="ru-RU" smtClean="0"/>
              <a:pPr/>
              <a:t>19.07.2021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09F93-ABB1-B142-BA7F-B0AA2A32F8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F32B1A4-C367-A34B-A68B-3638BC1195B8}" type="datetimeFigureOut">
              <a:rPr lang="ru-RU" smtClean="0"/>
              <a:pPr/>
              <a:t>19.07.2021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C409F93-ABB1-B142-BA7F-B0AA2A32F8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10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886200" y="3755136"/>
            <a:ext cx="4916424" cy="1767840"/>
          </a:xfrm>
        </p:spPr>
        <p:txBody>
          <a:bodyPr>
            <a:normAutofit fontScale="92500" lnSpcReduction="10000"/>
          </a:bodyPr>
          <a:lstStyle/>
          <a:p>
            <a:pPr marL="18288" algn="r">
              <a:buNone/>
            </a:pP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Творческий  проект выполнен  </a:t>
            </a:r>
          </a:p>
          <a:p>
            <a:pPr marL="18288" algn="r">
              <a:buNone/>
            </a:pP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учащимися 3 «Б» 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класса</a:t>
            </a:r>
          </a:p>
          <a:p>
            <a:pPr marL="18288" algn="r">
              <a:buNone/>
            </a:pP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МБОУ СОШ №29 </a:t>
            </a:r>
            <a:r>
              <a:rPr lang="ru-RU" sz="2200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г.о.Мытищи</a:t>
            </a:r>
            <a:endParaRPr lang="ru-RU" sz="2200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pPr marL="18288" algn="r">
              <a:buNone/>
            </a:pP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Руководитель: </a:t>
            </a:r>
          </a:p>
          <a:p>
            <a:pPr marL="18288" algn="r">
              <a:buNone/>
            </a:pP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Авдакова Елена Михайловна </a:t>
            </a:r>
            <a:endParaRPr lang="ru-RU" sz="2200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9184" y="1536192"/>
            <a:ext cx="82539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ln/>
                <a:solidFill>
                  <a:srgbClr val="FF0000"/>
                </a:solidFill>
                <a:effectLst>
                  <a:glow rad="228600">
                    <a:schemeClr val="bg1"/>
                  </a:glow>
                </a:effectLst>
                <a:latin typeface="Bookman Old Style" pitchFamily="18" charset="0"/>
              </a:rPr>
              <a:t>«История </a:t>
            </a:r>
            <a:br>
              <a:rPr lang="ru-RU" sz="5400" b="1" dirty="0" smtClean="0">
                <a:ln/>
                <a:solidFill>
                  <a:srgbClr val="FF0000"/>
                </a:solidFill>
                <a:effectLst>
                  <a:glow rad="228600">
                    <a:schemeClr val="bg1"/>
                  </a:glow>
                </a:effectLst>
                <a:latin typeface="Bookman Old Style" pitchFamily="18" charset="0"/>
              </a:rPr>
            </a:br>
            <a:r>
              <a:rPr lang="ru-RU" sz="5400" b="1" dirty="0" smtClean="0">
                <a:ln/>
                <a:solidFill>
                  <a:srgbClr val="FF0000"/>
                </a:solidFill>
                <a:effectLst>
                  <a:glow rad="228600">
                    <a:schemeClr val="bg1"/>
                  </a:glow>
                </a:effectLst>
                <a:latin typeface="Bookman Old Style" pitchFamily="18" charset="0"/>
              </a:rPr>
              <a:t>ёлочной игрушки в России»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42633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883129" y="643569"/>
            <a:ext cx="9152183" cy="1023401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l"/>
            <a:r>
              <a:rPr lang="en-US" b="1" spc="150" dirty="0" smtClean="0">
                <a:ln w="11430"/>
                <a:solidFill>
                  <a:srgbClr val="FF66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•</a:t>
            </a:r>
            <a:endParaRPr lang="ru-RU" b="1" spc="1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3050435"/>
            <a:ext cx="4572000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Многие игрушки делались своими руками из подручных материалов.</a:t>
            </a:r>
          </a:p>
          <a:p>
            <a:pPr algn="ctr">
              <a:lnSpc>
                <a:spcPct val="80000"/>
              </a:lnSpc>
            </a:pP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Игрушки из ткани, ваты и папье-маше.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57158" y="1481854"/>
            <a:ext cx="84296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80000"/>
              </a:lnSpc>
            </a:pPr>
            <a:r>
              <a:rPr lang="ru-RU" sz="2000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itchFamily="18" charset="0"/>
              </a:rPr>
              <a:t>Многие игрушки делались своими руками из подручных материалов.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2000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itchFamily="18" charset="0"/>
              </a:rPr>
              <a:t>Игрушки из ткани, ваты и папье-маше.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266" y="2580020"/>
            <a:ext cx="2478716" cy="36988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2674" y="3580449"/>
            <a:ext cx="3284168" cy="2491168"/>
          </a:xfrm>
          <a:prstGeom prst="rect">
            <a:avLst/>
          </a:prstGeom>
        </p:spPr>
      </p:pic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43285" y="2580021"/>
            <a:ext cx="2485134" cy="3040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6716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811066" y="3831818"/>
            <a:ext cx="4155348" cy="343402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altLang="ru-RU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 </a:t>
            </a:r>
            <a:r>
              <a:rPr lang="ru-RU" altLang="ru-RU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довоенный период выпускались </a:t>
            </a:r>
            <a:r>
              <a:rPr lang="ru-RU" altLang="ru-RU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игрушки с </a:t>
            </a:r>
            <a:r>
              <a:rPr lang="ru-RU" altLang="ru-RU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советской </a:t>
            </a:r>
            <a:r>
              <a:rPr lang="ru-RU" altLang="ru-RU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символикой.</a:t>
            </a:r>
            <a:r>
              <a:rPr lang="ru-RU" sz="2000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itchFamily="18" charset="0"/>
              </a:rPr>
              <a:t> Вместо ангелов на ёлочных лапах «поселились» пионеры, на верхушке </a:t>
            </a:r>
            <a:r>
              <a:rPr lang="ru-RU" sz="2000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itchFamily="18" charset="0"/>
              </a:rPr>
              <a:t>ёлки – красная </a:t>
            </a:r>
            <a:r>
              <a:rPr lang="ru-RU" sz="2000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itchFamily="18" charset="0"/>
              </a:rPr>
              <a:t>звезда. </a:t>
            </a:r>
            <a:r>
              <a:rPr lang="ru-RU" sz="2000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itchFamily="18" charset="0"/>
              </a:rPr>
              <a:t>Были </a:t>
            </a:r>
            <a:r>
              <a:rPr lang="ru-RU" sz="2000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itchFamily="18" charset="0"/>
              </a:rPr>
              <a:t>изображены  будёновцы, герои труда, красногвардейцы.</a:t>
            </a:r>
          </a:p>
          <a:p>
            <a:pPr marL="0" indent="0">
              <a:buNone/>
            </a:pPr>
            <a:endParaRPr lang="ru-RU" sz="2000" b="1" dirty="0">
              <a:latin typeface="Bookman Old Style" panose="020506040505050202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542" y="2045725"/>
            <a:ext cx="1821758" cy="158876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Название 1"/>
          <p:cNvSpPr txBox="1">
            <a:spLocks/>
          </p:cNvSpPr>
          <p:nvPr/>
        </p:nvSpPr>
        <p:spPr>
          <a:xfrm>
            <a:off x="200467" y="1224366"/>
            <a:ext cx="8304763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cap="all" dirty="0" smtClean="0">
                <a:ln w="0"/>
                <a:solidFill>
                  <a:srgbClr val="FF0000"/>
                </a:solidFill>
              </a:rPr>
              <a:t>новогодние игрушки </a:t>
            </a:r>
          </a:p>
          <a:p>
            <a:pPr algn="l"/>
            <a:r>
              <a:rPr lang="ru-RU" sz="3200" b="1" cap="all" dirty="0" smtClean="0">
                <a:ln w="0"/>
                <a:solidFill>
                  <a:srgbClr val="FF0000"/>
                </a:solidFill>
              </a:rPr>
              <a:t>в Советской России</a:t>
            </a:r>
            <a:endParaRPr lang="ru-RU" sz="3200" b="1" cap="all" dirty="0">
              <a:ln w="0"/>
              <a:solidFill>
                <a:srgbClr val="FF0000"/>
              </a:solidFill>
            </a:endParaRPr>
          </a:p>
        </p:txBody>
      </p:sp>
      <p:pic>
        <p:nvPicPr>
          <p:cNvPr id="11" name="Picture 7" descr="Пионер-барабанщик. Из коллекции Л.Блатт. "/>
          <p:cNvPicPr>
            <a:picLocks noChangeAspect="1" noChangeArrowheads="1"/>
          </p:cNvPicPr>
          <p:nvPr/>
        </p:nvPicPr>
        <p:blipFill>
          <a:blip r:embed="rId5"/>
          <a:srcRect l="-6299" t="-4500" r="-6299" b="-4500"/>
          <a:stretch>
            <a:fillRect/>
          </a:stretch>
        </p:blipFill>
        <p:spPr bwMode="auto">
          <a:xfrm>
            <a:off x="5198199" y="1648867"/>
            <a:ext cx="1455658" cy="2216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img_18457562_660_3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57" y="3831818"/>
            <a:ext cx="2782852" cy="26717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0393" y="2513619"/>
            <a:ext cx="1312590" cy="26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5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84530" y="1582476"/>
            <a:ext cx="3499822" cy="54519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Во время Отечественной войны на фронтах елки украшали фигурками, которые мастерили из погон, бинтов, носочков. Игрушки </a:t>
            </a:r>
            <a:r>
              <a:rPr lang="ru-RU" altLang="ru-RU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продолжали выпускать, но только в </a:t>
            </a:r>
            <a:r>
              <a:rPr lang="ru-RU" altLang="ru-RU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ограниченном </a:t>
            </a:r>
            <a:r>
              <a:rPr lang="ru-RU" altLang="ru-RU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количестве. </a:t>
            </a:r>
            <a:r>
              <a:rPr lang="ru-RU" altLang="ru-RU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Украшение елки к Новому году было обязательным — этот обряд напоминал о мирной жизни и придавал сил надеяться на скорую </a:t>
            </a:r>
            <a:r>
              <a:rPr lang="ru-RU" altLang="ru-RU" sz="20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победу.</a:t>
            </a:r>
            <a:endParaRPr lang="ru-RU" altLang="ru-RU" sz="20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Содержимое 4" descr="cb2013010820123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4046" y="1483136"/>
            <a:ext cx="2020521" cy="2283189"/>
          </a:xfrm>
          <a:prstGeom prst="rect">
            <a:avLst/>
          </a:prstGeom>
        </p:spPr>
      </p:pic>
      <p:pic>
        <p:nvPicPr>
          <p:cNvPr id="3074" name="Picture 2" descr="F:\Новая папка\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33990" y="3121331"/>
            <a:ext cx="2716478" cy="2374275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3990" y="694744"/>
            <a:ext cx="2592915" cy="21656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784352" y="4445577"/>
            <a:ext cx="2164524" cy="168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2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514964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solidFill>
                  <a:srgbClr val="002060"/>
                </a:solidFill>
                <a:latin typeface="Bookman Old Style" panose="02050604050505020204" pitchFamily="18" charset="0"/>
              </a:rPr>
              <a:t>В начале 50-х годов изготавливалось много игрушек в виде фруктов, ягод и </a:t>
            </a:r>
            <a:r>
              <a:rPr lang="ru-RU" sz="28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овощей.</a:t>
            </a:r>
            <a:endParaRPr lang="ru-RU" sz="28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37933"/>
            <a:ext cx="2990800" cy="204869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747" y="415020"/>
            <a:ext cx="4954053" cy="449496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29419"/>
            <a:ext cx="2990800" cy="210851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6991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16992" y="3523487"/>
            <a:ext cx="3945009" cy="2832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01440" y="279002"/>
            <a:ext cx="4950991" cy="3256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316992" y="1328928"/>
            <a:ext cx="3425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Много игрушек было создано по мотивам сказок </a:t>
            </a:r>
          </a:p>
          <a:p>
            <a:r>
              <a:rPr lang="ru-RU" altLang="ru-RU" sz="24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А. С. Пушкина </a:t>
            </a:r>
          </a:p>
          <a:p>
            <a:r>
              <a:rPr lang="ru-RU" altLang="ru-RU" sz="24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к его юбилею:</a:t>
            </a:r>
            <a:endParaRPr lang="ru-RU" sz="24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97423" y="3681984"/>
            <a:ext cx="40832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богатыри и </a:t>
            </a:r>
            <a:r>
              <a:rPr lang="ru-RU" altLang="ru-RU" sz="2400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Черномор</a:t>
            </a:r>
            <a:r>
              <a:rPr lang="ru-RU" altLang="ru-RU" sz="24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, белочка и золотая рыбка, царевны и царевичи в традиционной русской одежде.</a:t>
            </a:r>
            <a:endParaRPr lang="ru-RU" sz="2400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91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40890" y="4544704"/>
            <a:ext cx="7360913" cy="48184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sz="2800" dirty="0">
                <a:solidFill>
                  <a:srgbClr val="002060"/>
                </a:solidFill>
                <a:latin typeface="Bookman Old Style" panose="02050604050505020204" pitchFamily="18" charset="0"/>
              </a:rPr>
              <a:t>В начале 1960-х </a:t>
            </a:r>
            <a:r>
              <a:rPr lang="ru-RU" altLang="ru-RU" sz="28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годов, после полёта Ю.А.Гагарина в космос, на </a:t>
            </a:r>
            <a:r>
              <a:rPr lang="ru-RU" altLang="ru-RU" sz="2800" dirty="0">
                <a:solidFill>
                  <a:srgbClr val="002060"/>
                </a:solidFill>
                <a:latin typeface="Bookman Old Style" panose="02050604050505020204" pitchFamily="18" charset="0"/>
              </a:rPr>
              <a:t>елках появились «космонавты», «спутники», «</a:t>
            </a:r>
            <a:r>
              <a:rPr lang="ru-RU" altLang="ru-RU" sz="28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ракеты».</a:t>
            </a:r>
            <a:endParaRPr lang="ru-RU" sz="28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95" y="1521035"/>
            <a:ext cx="3777022" cy="297965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29" y="1521035"/>
            <a:ext cx="3605583" cy="302366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42633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66435" y="1784092"/>
            <a:ext cx="8229600" cy="764025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                                 </a:t>
            </a:r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Олимпиада - 80</a:t>
            </a:r>
            <a:endParaRPr lang="ru-RU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13316" name="Picture 4" descr="ОЛИМПИЙСКИЙ ОГОНЬ факел  редкая ёлочная игрушк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00866" y="2820411"/>
            <a:ext cx="2495169" cy="3314382"/>
          </a:xfrm>
          <a:prstGeom prst="rect">
            <a:avLst/>
          </a:prstGeom>
          <a:noFill/>
        </p:spPr>
      </p:pic>
      <p:pic>
        <p:nvPicPr>
          <p:cNvPr id="2" name="Picture 2" descr="https://im0-tub-ru.yandex.net/i?id=303859c562e78bcf01edf35240976d31&amp;n=33&amp;h=215&amp;w=3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3550" y="2566737"/>
            <a:ext cx="5089352" cy="3568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125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81897" y="494692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 1990-е </a:t>
            </a:r>
            <a:r>
              <a:rPr lang="ru-RU" sz="2400" dirty="0">
                <a:solidFill>
                  <a:srgbClr val="002060"/>
                </a:solidFill>
                <a:latin typeface="Bookman Old Style" panose="02050604050505020204" pitchFamily="18" charset="0"/>
              </a:rPr>
              <a:t>годы в </a:t>
            </a:r>
            <a:r>
              <a:rPr lang="ru-RU" sz="24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моду вошли  ёлочные шары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Bookman Old Style" panose="02050604050505020204" pitchFamily="18" charset="0"/>
              </a:rPr>
              <a:t>с изображением животных — символов наступающего года.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999" y="1726824"/>
            <a:ext cx="3513498" cy="330912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29" y="1447570"/>
            <a:ext cx="3048776" cy="358838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3891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7676" y="1267325"/>
            <a:ext cx="8522739" cy="4558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Bookman Old Style" panose="02050604050505020204" pitchFamily="18" charset="0"/>
              </a:rPr>
              <a:t>Современные игрушки отражают символику прошедшей Олимпиады в Сочи, символы </a:t>
            </a:r>
            <a:r>
              <a:rPr lang="ru-RU" sz="24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России. Выпускаются шары с ручной росписью, картинами русской зимы.</a:t>
            </a:r>
            <a:endParaRPr lang="ru-RU" sz="24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73" y="2552564"/>
            <a:ext cx="1508542" cy="191082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6" y="3052342"/>
            <a:ext cx="1750646" cy="175064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520" y="3031694"/>
            <a:ext cx="2708696" cy="371810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6" y="4802988"/>
            <a:ext cx="1750646" cy="18929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254" y="4463384"/>
            <a:ext cx="2940203" cy="220515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254" y="2608250"/>
            <a:ext cx="1690806" cy="181589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50584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42470" y="1353312"/>
            <a:ext cx="4780634" cy="414528"/>
          </a:xfrm>
        </p:spPr>
        <p:txBody>
          <a:bodyPr>
            <a:noAutofit/>
          </a:bodyPr>
          <a:lstStyle/>
          <a:p>
            <a:pPr algn="l"/>
            <a:r>
              <a:rPr lang="ru-RU" sz="1800" dirty="0" smtClean="0">
                <a:solidFill>
                  <a:srgbClr val="000066"/>
                </a:solidFill>
                <a:latin typeface="Bookman Old Style" pitchFamily="18" charset="0"/>
              </a:rPr>
              <a:t>Всю эту историю мы узнали, посетив замечательный </a:t>
            </a:r>
            <a:r>
              <a:rPr lang="ru-RU" sz="1800" b="1" dirty="0" smtClean="0">
                <a:solidFill>
                  <a:srgbClr val="000066"/>
                </a:solidFill>
                <a:latin typeface="Bookman Old Style" pitchFamily="18" charset="0"/>
              </a:rPr>
              <a:t>музей  фабрики  елочной игрушки в городе Клин</a:t>
            </a:r>
            <a:r>
              <a:rPr lang="ru-RU" sz="1800" dirty="0" smtClean="0">
                <a:solidFill>
                  <a:srgbClr val="000066"/>
                </a:solidFill>
                <a:latin typeface="Bookman Old Style" pitchFamily="18" charset="0"/>
              </a:rPr>
              <a:t>. Это первое стеклодувное производство в нашей стране работает уже 170 лет</a:t>
            </a:r>
            <a:r>
              <a:rPr lang="ru-RU" sz="2200" dirty="0" smtClean="0">
                <a:solidFill>
                  <a:srgbClr val="000066"/>
                </a:solidFill>
                <a:latin typeface="Bookman Old Style" pitchFamily="18" charset="0"/>
              </a:rPr>
              <a:t>.</a:t>
            </a:r>
            <a:endParaRPr lang="ru-RU" sz="2200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 t="37188" r="28285"/>
          <a:stretch>
            <a:fillRect/>
          </a:stretch>
        </p:blipFill>
        <p:spPr bwMode="auto">
          <a:xfrm>
            <a:off x="3572256" y="3376845"/>
            <a:ext cx="5131394" cy="337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 descr="G:\рабочий комп\начальная школа\проектирование\елочные игрушки\фото\IMG_20191220_153916.jpg"/>
          <p:cNvPicPr>
            <a:picLocks noChangeAspect="1" noChangeArrowheads="1"/>
          </p:cNvPicPr>
          <p:nvPr/>
        </p:nvPicPr>
        <p:blipFill>
          <a:blip r:embed="rId5"/>
          <a:srcRect t="17987"/>
          <a:stretch>
            <a:fillRect/>
          </a:stretch>
        </p:blipFill>
        <p:spPr bwMode="auto">
          <a:xfrm>
            <a:off x="242470" y="3266465"/>
            <a:ext cx="3183482" cy="3481155"/>
          </a:xfrm>
          <a:prstGeom prst="rect">
            <a:avLst/>
          </a:prstGeom>
          <a:noFill/>
        </p:spPr>
      </p:pic>
      <p:pic>
        <p:nvPicPr>
          <p:cNvPr id="2055" name="Picture 7" descr="Картинки по запросу &quot;клинская фабрика елочных игрушек&quot;"/>
          <p:cNvPicPr>
            <a:picLocks noChangeAspect="1" noChangeArrowheads="1"/>
          </p:cNvPicPr>
          <p:nvPr/>
        </p:nvPicPr>
        <p:blipFill>
          <a:blip r:embed="rId6"/>
          <a:srcRect b="15689"/>
          <a:stretch>
            <a:fillRect/>
          </a:stretch>
        </p:blipFill>
        <p:spPr bwMode="auto">
          <a:xfrm>
            <a:off x="5023104" y="1085088"/>
            <a:ext cx="3751219" cy="21084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525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49962" y="1785506"/>
            <a:ext cx="4523419" cy="1143000"/>
          </a:xfrm>
        </p:spPr>
        <p:txBody>
          <a:bodyPr>
            <a:noAutofit/>
          </a:bodyPr>
          <a:lstStyle/>
          <a:p>
            <a:pPr algn="l"/>
            <a:r>
              <a:rPr lang="ru-RU" b="1" spc="150" dirty="0" smtClean="0">
                <a:ln w="11430"/>
                <a:solidFill>
                  <a:srgbClr val="FF66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</a:t>
            </a:r>
            <a:r>
              <a:rPr lang="en-US" b="1" spc="150" dirty="0" smtClean="0">
                <a:ln w="11430"/>
                <a:solidFill>
                  <a:srgbClr val="FF66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•</a:t>
            </a:r>
            <a:r>
              <a:rPr lang="en-US" b="1" spc="1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b="1" dirty="0" smtClean="0">
                <a:ln/>
                <a:solidFill>
                  <a:srgbClr val="FF0000"/>
                </a:solidFill>
              </a:rPr>
              <a:t>ЭПИГРАФ</a:t>
            </a:r>
            <a:endParaRPr lang="ru-RU" b="1" dirty="0">
              <a:ln/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885330" y="1962556"/>
            <a:ext cx="3784021" cy="50680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Всё имеет свою историю,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даже новогодние игрушки.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История появления елочных украшений интересна и занимательна.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27" y="2938793"/>
            <a:ext cx="4151273" cy="311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59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68475" y="1280160"/>
            <a:ext cx="4123986" cy="1133856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solidFill>
                  <a:srgbClr val="0033CC"/>
                </a:solidFill>
                <a:latin typeface="Bookman Old Style" pitchFamily="18" charset="0"/>
              </a:rPr>
              <a:t>Главные мастера на фабрике – стеклодувы и художники. Их работа очень сложна, но очень красива и интересна.</a:t>
            </a:r>
            <a:endParaRPr lang="ru-RU" sz="2400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pic>
        <p:nvPicPr>
          <p:cNvPr id="3075" name="Picture 3" descr="G:\рабочий комп\начальная школа\проектирование\елочные игрушки\фото\мастер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8475" y="3427102"/>
            <a:ext cx="4011086" cy="2923406"/>
          </a:xfrm>
          <a:prstGeom prst="rect">
            <a:avLst/>
          </a:prstGeom>
          <a:noFill/>
        </p:spPr>
      </p:pic>
      <p:sp>
        <p:nvSpPr>
          <p:cNvPr id="3078" name="AutoShape 6" descr="Картинки по запросу &quot;клинская фабрика елочных игрушек художники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0" name="AutoShape 8" descr="Картинки по запросу &quot;клинская фабрика елочных игрушек художники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47991" y="3427101"/>
            <a:ext cx="4391209" cy="292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83" name="AutoShape 11" descr="Картинки по запросу &quot;фабрика елочных игрушек стеклодувы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47991" y="160338"/>
            <a:ext cx="4514170" cy="305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8525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G:\рабочий комп\начальная школа\проектирование\елочные игрушки\фото\IMG_20191220_16194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6969" y="3431311"/>
            <a:ext cx="4316951" cy="3237714"/>
          </a:xfrm>
          <a:prstGeom prst="rect">
            <a:avLst/>
          </a:prstGeom>
          <a:noFill/>
        </p:spPr>
      </p:pic>
      <p:pic>
        <p:nvPicPr>
          <p:cNvPr id="48131" name="Picture 3" descr="G:\рабочий комп\начальная школа\проектирование\елочные игрушки\фото\IMG_20191220_16185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66695" y="592788"/>
            <a:ext cx="3784697" cy="2838523"/>
          </a:xfrm>
          <a:prstGeom prst="rect">
            <a:avLst/>
          </a:prstGeom>
          <a:noFill/>
        </p:spPr>
      </p:pic>
      <p:pic>
        <p:nvPicPr>
          <p:cNvPr id="48132" name="Picture 4" descr="G:\рабочий комп\начальная школа\проектирование\елочные игрушки\фото\IMG_20191220_23594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/>
          <a:srcRect t="11432" b="15018"/>
          <a:stretch>
            <a:fillRect/>
          </a:stretch>
        </p:blipFill>
        <p:spPr bwMode="auto">
          <a:xfrm>
            <a:off x="5359302" y="3662921"/>
            <a:ext cx="3065369" cy="300610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76969" y="1800095"/>
            <a:ext cx="40599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33CC"/>
                </a:solidFill>
                <a:latin typeface="Bookman Old Style" pitchFamily="18" charset="0"/>
              </a:rPr>
              <a:t>Конечно, мы тоже захотели хоть недолго побыть настоящими мастерами-художниками и посетили </a:t>
            </a:r>
            <a:r>
              <a:rPr lang="ru-RU" sz="2000" b="1" dirty="0" smtClean="0">
                <a:solidFill>
                  <a:srgbClr val="0033CC"/>
                </a:solidFill>
                <a:latin typeface="Bookman Old Style" pitchFamily="18" charset="0"/>
              </a:rPr>
              <a:t>«Мастер-класс».</a:t>
            </a:r>
            <a:endParaRPr lang="ru-RU" sz="20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91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81960" y="5749447"/>
            <a:ext cx="8427795" cy="80166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Для  украшения  своего  дома  и  класса  на  уроках  технологии  в  декабре  мы  своими  руками  создали  много  красивых  изделий.</a:t>
            </a:r>
            <a:endParaRPr lang="ru-RU" sz="2000" b="1" dirty="0">
              <a:solidFill>
                <a:srgbClr val="0033CC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9154" name="Picture 2" descr="G:\рабочий комп\начальная школа\проектирование\елочные игрушки\фото\игр бум 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415" y="126788"/>
            <a:ext cx="4040933" cy="2383519"/>
          </a:xfrm>
          <a:prstGeom prst="rect">
            <a:avLst/>
          </a:prstGeom>
          <a:noFill/>
        </p:spPr>
      </p:pic>
      <p:pic>
        <p:nvPicPr>
          <p:cNvPr id="49155" name="Picture 3" descr="G:\рабочий комп\начальная школа\проектирование\елочные игрушки\фото\бум игр 3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57216" y="3189083"/>
            <a:ext cx="3613303" cy="2560364"/>
          </a:xfrm>
          <a:prstGeom prst="rect">
            <a:avLst/>
          </a:prstGeom>
          <a:noFill/>
        </p:spPr>
      </p:pic>
      <p:pic>
        <p:nvPicPr>
          <p:cNvPr id="49157" name="Picture 5" descr="G:\рабочий комп\начальная школа\проектирование\елочные игрушки\фото\бум игр 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960" y="2913888"/>
            <a:ext cx="3239064" cy="2729075"/>
          </a:xfrm>
          <a:prstGeom prst="rect">
            <a:avLst/>
          </a:prstGeom>
          <a:noFill/>
        </p:spPr>
      </p:pic>
      <p:pic>
        <p:nvPicPr>
          <p:cNvPr id="49158" name="Picture 6" descr="G:\рабочий комп\начальная школа\проектирование\елочные игрушки\фото\бумажные игрушки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29912" y="126788"/>
            <a:ext cx="4333670" cy="2383519"/>
          </a:xfrm>
          <a:prstGeom prst="rect">
            <a:avLst/>
          </a:prstGeom>
          <a:noFill/>
        </p:spPr>
      </p:pic>
      <p:pic>
        <p:nvPicPr>
          <p:cNvPr id="49156" name="Picture 4" descr="G:\рабочий комп\начальная школа\проектирование\елочные игрушки\фото\бум.игр.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44027" y="1895701"/>
            <a:ext cx="3405754" cy="23835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985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16992" y="359432"/>
            <a:ext cx="8412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800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Выставка </a:t>
            </a:r>
          </a:p>
          <a:p>
            <a:pPr lvl="1" algn="ctr"/>
            <a:r>
              <a:rPr lang="ru-RU" sz="2800" b="1" i="1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«Семейные новогодние сокровища»</a:t>
            </a:r>
            <a:endParaRPr lang="ru-RU" sz="2800" b="1" i="1" dirty="0">
              <a:solidFill>
                <a:srgbClr val="0033CC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0178" name="Picture 2" descr="G:\рабочий комп\начальная школа\проектирование\елочные игрушки\фото\IMG_20200120_134104.jpg"/>
          <p:cNvPicPr>
            <a:picLocks noChangeAspect="1" noChangeArrowheads="1"/>
          </p:cNvPicPr>
          <p:nvPr/>
        </p:nvPicPr>
        <p:blipFill>
          <a:blip r:embed="rId3"/>
          <a:srcRect t="19832"/>
          <a:stretch>
            <a:fillRect/>
          </a:stretch>
        </p:blipFill>
        <p:spPr bwMode="auto">
          <a:xfrm>
            <a:off x="2545215" y="1585278"/>
            <a:ext cx="4510279" cy="2711821"/>
          </a:xfrm>
          <a:prstGeom prst="rect">
            <a:avLst/>
          </a:prstGeom>
          <a:noFill/>
        </p:spPr>
      </p:pic>
      <p:pic>
        <p:nvPicPr>
          <p:cNvPr id="50179" name="Picture 3" descr="G:\рабочий комп\начальная школа\проектирование\елочные игрушки\фото\IMG_20200202_175518.jpg"/>
          <p:cNvPicPr>
            <a:picLocks noChangeAspect="1" noChangeArrowheads="1"/>
          </p:cNvPicPr>
          <p:nvPr/>
        </p:nvPicPr>
        <p:blipFill>
          <a:blip r:embed="rId4"/>
          <a:srcRect l="8969" t="11907" b="13864"/>
          <a:stretch>
            <a:fillRect/>
          </a:stretch>
        </p:blipFill>
        <p:spPr bwMode="auto">
          <a:xfrm>
            <a:off x="4478852" y="4852659"/>
            <a:ext cx="2576642" cy="1575785"/>
          </a:xfrm>
          <a:prstGeom prst="rect">
            <a:avLst/>
          </a:prstGeom>
          <a:noFill/>
        </p:spPr>
      </p:pic>
      <p:pic>
        <p:nvPicPr>
          <p:cNvPr id="50181" name="Picture 5" descr="G:\рабочий комп\начальная школа\проектирование\елочные игрушки\фото\IMG_20200202_175625.jpg"/>
          <p:cNvPicPr>
            <a:picLocks noChangeAspect="1" noChangeArrowheads="1"/>
          </p:cNvPicPr>
          <p:nvPr/>
        </p:nvPicPr>
        <p:blipFill>
          <a:blip r:embed="rId5"/>
          <a:srcRect t="4936" r="5272"/>
          <a:stretch>
            <a:fillRect/>
          </a:stretch>
        </p:blipFill>
        <p:spPr bwMode="auto">
          <a:xfrm>
            <a:off x="517409" y="4484318"/>
            <a:ext cx="1725126" cy="1944126"/>
          </a:xfrm>
          <a:prstGeom prst="rect">
            <a:avLst/>
          </a:prstGeom>
          <a:noFill/>
        </p:spPr>
      </p:pic>
      <p:pic>
        <p:nvPicPr>
          <p:cNvPr id="50182" name="Picture 6" descr="G:\рабочий комп\начальная школа\проектирование\елочные игрушки\фото\IMG_20200202_17565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38810" y="4837859"/>
            <a:ext cx="1339176" cy="1590585"/>
          </a:xfrm>
          <a:prstGeom prst="rect">
            <a:avLst/>
          </a:prstGeom>
          <a:noFill/>
        </p:spPr>
      </p:pic>
      <p:pic>
        <p:nvPicPr>
          <p:cNvPr id="50183" name="Picture 7" descr="G:\рабочий комп\начальная школа\проектирование\елочные игрушки\фото\IMG_20200202_175724.jpg"/>
          <p:cNvPicPr>
            <a:picLocks noChangeAspect="1" noChangeArrowheads="1"/>
          </p:cNvPicPr>
          <p:nvPr/>
        </p:nvPicPr>
        <p:blipFill>
          <a:blip r:embed="rId7"/>
          <a:srcRect l="10020" t="6252" r="8909" b="3653"/>
          <a:stretch>
            <a:fillRect/>
          </a:stretch>
        </p:blipFill>
        <p:spPr bwMode="auto">
          <a:xfrm>
            <a:off x="7334519" y="4297099"/>
            <a:ext cx="1394953" cy="2131345"/>
          </a:xfrm>
          <a:prstGeom prst="rect">
            <a:avLst/>
          </a:prstGeom>
          <a:noFill/>
        </p:spPr>
      </p:pic>
      <p:pic>
        <p:nvPicPr>
          <p:cNvPr id="50184" name="Picture 8" descr="G:\рабочий комп\начальная школа\проектирование\елочные игрушки\фото\IMG_20200202_17575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79793" y="2041149"/>
            <a:ext cx="1449679" cy="1884377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/>
          <a:srcRect l="17103" t="3838" r="11947" b="3143"/>
          <a:stretch>
            <a:fillRect/>
          </a:stretch>
        </p:blipFill>
        <p:spPr bwMode="auto">
          <a:xfrm>
            <a:off x="243840" y="1853184"/>
            <a:ext cx="2228223" cy="237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6991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7676" y="1450848"/>
            <a:ext cx="8522739" cy="45583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Выводы:</a:t>
            </a:r>
          </a:p>
          <a:p>
            <a:pPr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000066"/>
                </a:solidFill>
                <a:latin typeface="Bookman Old Style" pitchFamily="18" charset="0"/>
              </a:rPr>
              <a:t>1. Наша гипотеза подтвердилась!</a:t>
            </a:r>
          </a:p>
          <a:p>
            <a:pPr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000066"/>
                </a:solidFill>
                <a:latin typeface="Bookman Old Style" pitchFamily="18" charset="0"/>
              </a:rPr>
              <a:t>    Новогодняя игрушка это не только атрибут</a:t>
            </a:r>
          </a:p>
          <a:p>
            <a:pPr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000066"/>
                </a:solidFill>
                <a:latin typeface="Bookman Old Style" pitchFamily="18" charset="0"/>
              </a:rPr>
              <a:t>    зимнего праздника, но и часть истории нашей </a:t>
            </a:r>
          </a:p>
          <a:p>
            <a:pPr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000066"/>
                </a:solidFill>
                <a:latin typeface="Bookman Old Style" pitchFamily="18" charset="0"/>
              </a:rPr>
              <a:t>    страны.</a:t>
            </a:r>
          </a:p>
          <a:p>
            <a:pPr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000066"/>
                </a:solidFill>
                <a:latin typeface="Bookman Old Style" pitchFamily="18" charset="0"/>
              </a:rPr>
              <a:t>2. Новогодняя игрушка может стать историей  </a:t>
            </a:r>
          </a:p>
          <a:p>
            <a:pPr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000066"/>
                </a:solidFill>
                <a:latin typeface="Bookman Old Style" pitchFamily="18" charset="0"/>
              </a:rPr>
              <a:t>    каждой семьи и передаваться от поколения к </a:t>
            </a:r>
          </a:p>
          <a:p>
            <a:pPr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000066"/>
                </a:solidFill>
                <a:latin typeface="Bookman Old Style" pitchFamily="18" charset="0"/>
              </a:rPr>
              <a:t>    поколению.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000066"/>
                </a:solidFill>
                <a:latin typeface="Bookman Old Style" pitchFamily="18" charset="0"/>
              </a:rPr>
              <a:t>3. Имея в доме большую коллекцию елочных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000066"/>
                </a:solidFill>
                <a:latin typeface="Bookman Old Style" pitchFamily="18" charset="0"/>
              </a:rPr>
              <a:t>    игрушек, можно каждый год, комбинируя их,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000066"/>
                </a:solidFill>
                <a:latin typeface="Bookman Old Style" pitchFamily="18" charset="0"/>
              </a:rPr>
              <a:t>    украшать свою елочку в совершенно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000066"/>
                </a:solidFill>
                <a:latin typeface="Bookman Old Style" pitchFamily="18" charset="0"/>
              </a:rPr>
              <a:t>    неповторимом стиле.</a:t>
            </a:r>
            <a:endParaRPr lang="ru-RU" sz="2400" dirty="0">
              <a:solidFill>
                <a:srgbClr val="000066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84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0" y="2048257"/>
            <a:ext cx="49804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ln/>
                <a:solidFill>
                  <a:srgbClr val="FF0000"/>
                </a:solidFill>
                <a:latin typeface="Bookman Old Style" pitchFamily="18" charset="0"/>
              </a:rPr>
              <a:t>Спасибо  за 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42633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707136" y="1962556"/>
            <a:ext cx="7962215" cy="50680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Узнать историю возникновения и видоизменения ёлочных игрушек.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82896" y="1389888"/>
            <a:ext cx="42611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/>
                <a:solidFill>
                  <a:srgbClr val="FF0000"/>
                </a:solidFill>
                <a:latin typeface="Bookman Old Style" pitchFamily="18" charset="0"/>
              </a:rPr>
              <a:t>ЦЕЛЬ</a:t>
            </a:r>
            <a:r>
              <a:rPr lang="ru-RU" sz="3200" b="1" dirty="0" smtClean="0">
                <a:ln/>
                <a:solidFill>
                  <a:schemeClr val="accent3"/>
                </a:solidFill>
                <a:latin typeface="Bookman Old Style" pitchFamily="18" charset="0"/>
              </a:rPr>
              <a:t> </a:t>
            </a:r>
            <a:r>
              <a:rPr lang="ru-RU" sz="3200" b="1" dirty="0" smtClean="0">
                <a:ln/>
                <a:solidFill>
                  <a:srgbClr val="FF0000"/>
                </a:solidFill>
                <a:latin typeface="Bookman Old Style" pitchFamily="18" charset="0"/>
              </a:rPr>
              <a:t>РАБОТЫ:</a:t>
            </a:r>
            <a:endParaRPr lang="ru-RU" sz="3200" dirty="0">
              <a:latin typeface="Bookman Old Style" pitchFamily="18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72080" y="3169920"/>
            <a:ext cx="487680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6859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16178" y="1938529"/>
            <a:ext cx="7981646" cy="440131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  <a:defRPr/>
            </a:pPr>
            <a:r>
              <a:rPr lang="ru-RU" sz="2400" dirty="0" smtClean="0">
                <a:solidFill>
                  <a:srgbClr val="002060"/>
                </a:solidFill>
                <a:latin typeface="Bookman Old Style" pitchFamily="18" charset="0"/>
              </a:rPr>
              <a:t>1. Познакомиться с историей появления традиции украшать новогоднюю ёлку праздничными игрушками.</a:t>
            </a:r>
          </a:p>
          <a:p>
            <a:pPr>
              <a:spcBef>
                <a:spcPts val="0"/>
              </a:spcBef>
              <a:buNone/>
              <a:defRPr/>
            </a:pPr>
            <a:r>
              <a:rPr lang="ru-RU" sz="2400" dirty="0" smtClean="0">
                <a:solidFill>
                  <a:srgbClr val="002060"/>
                </a:solidFill>
                <a:latin typeface="Bookman Old Style" pitchFamily="18" charset="0"/>
              </a:rPr>
              <a:t>2. Изучить историю ёлочной игрушки в России; для этого посетить музей ёлочной игрушки в г.Клин.</a:t>
            </a:r>
          </a:p>
          <a:p>
            <a:pPr>
              <a:spcBef>
                <a:spcPts val="0"/>
              </a:spcBef>
              <a:buNone/>
              <a:defRPr/>
            </a:pPr>
            <a:r>
              <a:rPr lang="ru-RU" sz="2400" dirty="0" smtClean="0">
                <a:solidFill>
                  <a:srgbClr val="002060"/>
                </a:solidFill>
                <a:latin typeface="Bookman Old Style" pitchFamily="18" charset="0"/>
              </a:rPr>
              <a:t>3. Устроить в классе выставку «Семейные новогодние  сокровища».</a:t>
            </a:r>
          </a:p>
          <a:p>
            <a:pPr>
              <a:spcBef>
                <a:spcPts val="0"/>
              </a:spcBef>
              <a:buNone/>
              <a:defRPr/>
            </a:pPr>
            <a:r>
              <a:rPr lang="ru-RU" sz="2400" dirty="0" smtClean="0"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  <a:t>4. Научиться своими руками создавать новогодние украшения.</a:t>
            </a:r>
            <a:endParaRPr lang="ru-RU" sz="2400" dirty="0">
              <a:solidFill>
                <a:srgbClr val="002060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45280" y="1060704"/>
            <a:ext cx="41208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cap="all" dirty="0" smtClean="0">
                <a:ln w="0"/>
                <a:solidFill>
                  <a:srgbClr val="FF0000"/>
                </a:solidFill>
                <a:latin typeface="Bookman Old Style" pitchFamily="18" charset="0"/>
              </a:rPr>
              <a:t>ЗАДАЧИ:</a:t>
            </a:r>
            <a:endParaRPr lang="ru-RU" sz="36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62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65760" y="4535424"/>
            <a:ext cx="8436864" cy="176784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  <a:defRPr/>
            </a:pPr>
            <a:r>
              <a:rPr lang="ru-RU" sz="3200" dirty="0" smtClean="0">
                <a:solidFill>
                  <a:srgbClr val="002060"/>
                </a:solidFill>
                <a:latin typeface="Bookman Old Style" pitchFamily="18" charset="0"/>
              </a:rPr>
              <a:t>Изменения, происходящие в обществе, </a:t>
            </a:r>
          </a:p>
          <a:p>
            <a:pPr>
              <a:spcBef>
                <a:spcPts val="0"/>
              </a:spcBef>
              <a:buNone/>
              <a:defRPr/>
            </a:pPr>
            <a:r>
              <a:rPr lang="ru-RU" sz="3200" dirty="0" smtClean="0">
                <a:solidFill>
                  <a:srgbClr val="002060"/>
                </a:solidFill>
                <a:latin typeface="Bookman Old Style" pitchFamily="18" charset="0"/>
              </a:rPr>
              <a:t>влияют  на облик ёлочных игрушек.</a:t>
            </a:r>
          </a:p>
          <a:p>
            <a:pPr marL="0" indent="0">
              <a:buNone/>
            </a:pPr>
            <a:endParaRPr lang="ru-RU" sz="28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50976" y="1621536"/>
            <a:ext cx="5157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/>
                <a:solidFill>
                  <a:srgbClr val="FF0000"/>
                </a:solidFill>
                <a:latin typeface="Bookman Old Style" pitchFamily="18" charset="0"/>
              </a:rPr>
              <a:t>ГИПОТЕЗА</a:t>
            </a:r>
            <a:endParaRPr lang="ru-RU" sz="3600" dirty="0">
              <a:latin typeface="Bookman Old Style" pitchFamily="18" charset="0"/>
            </a:endParaRPr>
          </a:p>
        </p:txBody>
      </p:sp>
      <p:sp>
        <p:nvSpPr>
          <p:cNvPr id="52226" name="AutoShape 2" descr="Картинки по запросу &quot;ёлочные игрушки олимпийский мишка фото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5831" y="1863257"/>
            <a:ext cx="2134496" cy="1318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" y="2621280"/>
            <a:ext cx="2980662" cy="1914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33088" y="2267867"/>
            <a:ext cx="1749204" cy="233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2633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64762" y="2316480"/>
            <a:ext cx="4155348" cy="412089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2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	В далекие времена считалось, что в ветвях деревьев нашли приют могущественные духи - как добрые, так и злые, и, чтобы поладить с ними и добиться их помощи в повседневной жизни, люди приносили обильные дары, которые развешивали на ветках.</a:t>
            </a:r>
            <a:endParaRPr lang="ru-RU" sz="2200" b="1" dirty="0">
              <a:latin typeface="Bookman Old Style" panose="0205060405050502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4800" y="1536192"/>
            <a:ext cx="45062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cap="all" dirty="0" smtClean="0">
                <a:ln w="0"/>
                <a:solidFill>
                  <a:srgbClr val="FF0000"/>
                </a:solidFill>
                <a:latin typeface="Bookman Old Style" pitchFamily="18" charset="0"/>
              </a:rPr>
              <a:t>Новогодняя традиция</a:t>
            </a:r>
            <a:endParaRPr lang="ru-RU" sz="2400" i="1" dirty="0">
              <a:latin typeface="Bookman Old Style" pitchFamily="18" charset="0"/>
            </a:endParaRPr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4"/>
          <a:srcRect l="15409" r="20414"/>
          <a:stretch>
            <a:fillRect/>
          </a:stretch>
        </p:blipFill>
        <p:spPr bwMode="auto">
          <a:xfrm>
            <a:off x="304800" y="2316480"/>
            <a:ext cx="4094957" cy="3987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0985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157216" y="2365248"/>
            <a:ext cx="3413760" cy="343402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Первые ёлки начали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украшать в Европе 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 XVI</a:t>
            </a:r>
            <a:r>
              <a:rPr lang="en-US" sz="20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I</a:t>
            </a:r>
            <a:r>
              <a:rPr lang="ru-RU" sz="20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веке. 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И наряжали их не в 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честь наступления 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Нового года, а в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честь Рождества. </a:t>
            </a:r>
            <a:endParaRPr lang="ru-RU" sz="2000" b="1" i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" y="1514856"/>
            <a:ext cx="39243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0985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7562" y="1524000"/>
            <a:ext cx="4467046" cy="18044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itchFamily="18" charset="0"/>
              </a:rPr>
              <a:t>В России, как известно, обычай встречать Новый год в ночь с 31 декабря на 1 января ввел Петр Первый, и он же повелел, чтобы именно ель стала главным новогодним деревом.</a:t>
            </a:r>
            <a:endParaRPr lang="ru-RU" sz="1800" b="1" dirty="0">
              <a:latin typeface="Bookman Old Style" panose="02050604050505020204" pitchFamily="18" charset="0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1407" y="3499104"/>
            <a:ext cx="2392085" cy="275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8066" y="1925003"/>
            <a:ext cx="3316605" cy="4442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0985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9185" y="1524000"/>
            <a:ext cx="4230624" cy="22799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До X</a:t>
            </a:r>
            <a:r>
              <a:rPr lang="en-US" sz="24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I</a:t>
            </a:r>
            <a:r>
              <a:rPr lang="ru-RU" sz="24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Х века на елке было только то, что можно съесть. Для красоты орешки и сладости заворачивали в красивую бумагу и блестящую фольгу.</a:t>
            </a:r>
            <a:r>
              <a:rPr lang="ru-RU" sz="2400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 </a:t>
            </a:r>
            <a:endParaRPr lang="ru-RU" sz="24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35169" y="1357762"/>
            <a:ext cx="3391120" cy="2446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9185" y="4405313"/>
            <a:ext cx="234315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18687" y="3905650"/>
            <a:ext cx="3672396" cy="245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2633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3763</TotalTime>
  <Words>678</Words>
  <Application>Microsoft Office PowerPoint</Application>
  <PresentationFormat>Экран (4:3)</PresentationFormat>
  <Paragraphs>79</Paragraphs>
  <Slides>25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Bookman Old Style</vt:lpstr>
      <vt:lpstr>Calibri</vt:lpstr>
      <vt:lpstr>Cambria</vt:lpstr>
      <vt:lpstr>Gill Sans MT</vt:lpstr>
      <vt:lpstr>Times New Roman</vt:lpstr>
      <vt:lpstr>Wingdings</vt:lpstr>
      <vt:lpstr>Wingdings 3</vt:lpstr>
      <vt:lpstr>Начальная</vt:lpstr>
      <vt:lpstr>Презентация PowerPoint</vt:lpstr>
      <vt:lpstr>   • ЭПИГРАФ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•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 Олимпиада - 80</vt:lpstr>
      <vt:lpstr>Презентация PowerPoint</vt:lpstr>
      <vt:lpstr>Презентация PowerPoint</vt:lpstr>
      <vt:lpstr>Всю эту историю мы узнали, посетив замечательный музей  фабрики  елочной игрушки в городе Клин. Это первое стеклодувное производство в нашей стране работает уже 170 лет.</vt:lpstr>
      <vt:lpstr>Главные мастера на фабрике – стеклодувы и художники. Их работа очень сложна, но очень красива и интересна.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DonRiver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«Защита зрения»</dc:title>
  <dc:creator>Оксана Ваганова</dc:creator>
  <cp:lastModifiedBy>Александр</cp:lastModifiedBy>
  <cp:revision>293</cp:revision>
  <dcterms:created xsi:type="dcterms:W3CDTF">2016-03-16T15:14:10Z</dcterms:created>
  <dcterms:modified xsi:type="dcterms:W3CDTF">2021-07-19T11:54:43Z</dcterms:modified>
</cp:coreProperties>
</file>